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61" r:id="rId2"/>
    <p:sldId id="262" r:id="rId3"/>
    <p:sldId id="276" r:id="rId4"/>
    <p:sldId id="283" r:id="rId5"/>
    <p:sldId id="284" r:id="rId6"/>
    <p:sldId id="285" r:id="rId7"/>
    <p:sldId id="277" r:id="rId8"/>
    <p:sldId id="286" r:id="rId9"/>
    <p:sldId id="287" r:id="rId10"/>
    <p:sldId id="290" r:id="rId11"/>
    <p:sldId id="289" r:id="rId12"/>
    <p:sldId id="298" r:id="rId13"/>
    <p:sldId id="299" r:id="rId14"/>
    <p:sldId id="301" r:id="rId15"/>
    <p:sldId id="300" r:id="rId16"/>
    <p:sldId id="280" r:id="rId17"/>
    <p:sldId id="291" r:id="rId18"/>
    <p:sldId id="294" r:id="rId19"/>
    <p:sldId id="296" r:id="rId20"/>
    <p:sldId id="297" r:id="rId21"/>
    <p:sldId id="295" r:id="rId22"/>
    <p:sldId id="292" r:id="rId23"/>
    <p:sldId id="282" r:id="rId24"/>
    <p:sldId id="293" r:id="rId25"/>
    <p:sldId id="302" r:id="rId26"/>
  </p:sldIdLst>
  <p:sldSz cx="4629150" cy="345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92"/>
    <a:srgbClr val="FFFFFF"/>
    <a:srgbClr val="3333B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4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9A37A-FECE-4C25-958B-C1205F8FB937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3663" y="1143000"/>
            <a:ext cx="413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AFAB6-DA66-47F1-8D75-4C3212ECE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21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1pPr>
    <a:lvl2pPr marL="231069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2pPr>
    <a:lvl3pPr marL="462138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3pPr>
    <a:lvl4pPr marL="693207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4pPr>
    <a:lvl5pPr marL="924276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5pPr>
    <a:lvl6pPr marL="1155344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6pPr>
    <a:lvl7pPr marL="1386413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7pPr>
    <a:lvl8pPr marL="1617482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8pPr>
    <a:lvl9pPr marL="1848551" algn="l" defTabSz="462138" rtl="0" eaLnBrk="1" latinLnBrk="0" hangingPunct="1">
      <a:defRPr sz="6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186" y="566118"/>
            <a:ext cx="3934778" cy="1204301"/>
          </a:xfrm>
        </p:spPr>
        <p:txBody>
          <a:bodyPr anchor="b"/>
          <a:lstStyle>
            <a:lvl1pPr algn="ctr">
              <a:defRPr sz="30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8644" y="1816862"/>
            <a:ext cx="3471863" cy="835163"/>
          </a:xfrm>
        </p:spPr>
        <p:txBody>
          <a:bodyPr/>
          <a:lstStyle>
            <a:lvl1pPr marL="0" indent="0" algn="ctr">
              <a:buNone/>
              <a:defRPr sz="1211"/>
            </a:lvl1pPr>
            <a:lvl2pPr marL="230612" indent="0" algn="ctr">
              <a:buNone/>
              <a:defRPr sz="1009"/>
            </a:lvl2pPr>
            <a:lvl3pPr marL="461223" indent="0" algn="ctr">
              <a:buNone/>
              <a:defRPr sz="908"/>
            </a:lvl3pPr>
            <a:lvl4pPr marL="691835" indent="0" algn="ctr">
              <a:buNone/>
              <a:defRPr sz="807"/>
            </a:lvl4pPr>
            <a:lvl5pPr marL="922447" indent="0" algn="ctr">
              <a:buNone/>
              <a:defRPr sz="807"/>
            </a:lvl5pPr>
            <a:lvl6pPr marL="1153058" indent="0" algn="ctr">
              <a:buNone/>
              <a:defRPr sz="807"/>
            </a:lvl6pPr>
            <a:lvl7pPr marL="1383670" indent="0" algn="ctr">
              <a:buNone/>
              <a:defRPr sz="807"/>
            </a:lvl7pPr>
            <a:lvl8pPr marL="1614282" indent="0" algn="ctr">
              <a:buNone/>
              <a:defRPr sz="807"/>
            </a:lvl8pPr>
            <a:lvl9pPr marL="1844893" indent="0" algn="ctr">
              <a:buNone/>
              <a:defRPr sz="8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53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42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2736" y="184168"/>
            <a:ext cx="998160" cy="29314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8254" y="184168"/>
            <a:ext cx="2936617" cy="29314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69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39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43" y="862390"/>
            <a:ext cx="3992642" cy="1438915"/>
          </a:xfrm>
        </p:spPr>
        <p:txBody>
          <a:bodyPr anchor="b"/>
          <a:lstStyle>
            <a:lvl1pPr>
              <a:defRPr sz="30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843" y="2314918"/>
            <a:ext cx="3992642" cy="756692"/>
          </a:xfrm>
        </p:spPr>
        <p:txBody>
          <a:bodyPr/>
          <a:lstStyle>
            <a:lvl1pPr marL="0" indent="0">
              <a:buNone/>
              <a:defRPr sz="1211">
                <a:solidFill>
                  <a:schemeClr val="tx1"/>
                </a:solidFill>
              </a:defRPr>
            </a:lvl1pPr>
            <a:lvl2pPr marL="230612" indent="0">
              <a:buNone/>
              <a:defRPr sz="1009">
                <a:solidFill>
                  <a:schemeClr val="tx1">
                    <a:tint val="75000"/>
                  </a:schemeClr>
                </a:solidFill>
              </a:defRPr>
            </a:lvl2pPr>
            <a:lvl3pPr marL="461223" indent="0">
              <a:buNone/>
              <a:defRPr sz="908">
                <a:solidFill>
                  <a:schemeClr val="tx1">
                    <a:tint val="75000"/>
                  </a:schemeClr>
                </a:solidFill>
              </a:defRPr>
            </a:lvl3pPr>
            <a:lvl4pPr marL="691835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4pPr>
            <a:lvl5pPr marL="922447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5pPr>
            <a:lvl6pPr marL="1153058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6pPr>
            <a:lvl7pPr marL="1383670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7pPr>
            <a:lvl8pPr marL="1614282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8pPr>
            <a:lvl9pPr marL="1844893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66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254" y="920842"/>
            <a:ext cx="1967389" cy="21948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43507" y="920842"/>
            <a:ext cx="1967389" cy="21948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49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57" y="184169"/>
            <a:ext cx="3992642" cy="6686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858" y="847976"/>
            <a:ext cx="1958347" cy="41558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612" indent="0">
              <a:buNone/>
              <a:defRPr sz="1009" b="1"/>
            </a:lvl2pPr>
            <a:lvl3pPr marL="461223" indent="0">
              <a:buNone/>
              <a:defRPr sz="908" b="1"/>
            </a:lvl3pPr>
            <a:lvl4pPr marL="691835" indent="0">
              <a:buNone/>
              <a:defRPr sz="807" b="1"/>
            </a:lvl4pPr>
            <a:lvl5pPr marL="922447" indent="0">
              <a:buNone/>
              <a:defRPr sz="807" b="1"/>
            </a:lvl5pPr>
            <a:lvl6pPr marL="1153058" indent="0">
              <a:buNone/>
              <a:defRPr sz="807" b="1"/>
            </a:lvl6pPr>
            <a:lvl7pPr marL="1383670" indent="0">
              <a:buNone/>
              <a:defRPr sz="807" b="1"/>
            </a:lvl7pPr>
            <a:lvl8pPr marL="1614282" indent="0">
              <a:buNone/>
              <a:defRPr sz="807" b="1"/>
            </a:lvl8pPr>
            <a:lvl9pPr marL="1844893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858" y="1263555"/>
            <a:ext cx="1958347" cy="185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43507" y="847976"/>
            <a:ext cx="1967992" cy="41558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612" indent="0">
              <a:buNone/>
              <a:defRPr sz="1009" b="1"/>
            </a:lvl2pPr>
            <a:lvl3pPr marL="461223" indent="0">
              <a:buNone/>
              <a:defRPr sz="908" b="1"/>
            </a:lvl3pPr>
            <a:lvl4pPr marL="691835" indent="0">
              <a:buNone/>
              <a:defRPr sz="807" b="1"/>
            </a:lvl4pPr>
            <a:lvl5pPr marL="922447" indent="0">
              <a:buNone/>
              <a:defRPr sz="807" b="1"/>
            </a:lvl5pPr>
            <a:lvl6pPr marL="1153058" indent="0">
              <a:buNone/>
              <a:defRPr sz="807" b="1"/>
            </a:lvl6pPr>
            <a:lvl7pPr marL="1383670" indent="0">
              <a:buNone/>
              <a:defRPr sz="807" b="1"/>
            </a:lvl7pPr>
            <a:lvl8pPr marL="1614282" indent="0">
              <a:buNone/>
              <a:defRPr sz="807" b="1"/>
            </a:lvl8pPr>
            <a:lvl9pPr marL="1844893" indent="0">
              <a:buNone/>
              <a:defRPr sz="8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43507" y="1263555"/>
            <a:ext cx="1967992" cy="185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94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06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69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57" y="230611"/>
            <a:ext cx="1493021" cy="807138"/>
          </a:xfrm>
        </p:spPr>
        <p:txBody>
          <a:bodyPr anchor="b"/>
          <a:lstStyle>
            <a:lvl1pPr>
              <a:defRPr sz="1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992" y="498056"/>
            <a:ext cx="2343507" cy="2458248"/>
          </a:xfrm>
        </p:spPr>
        <p:txBody>
          <a:bodyPr/>
          <a:lstStyle>
            <a:lvl1pPr>
              <a:defRPr sz="1614"/>
            </a:lvl1pPr>
            <a:lvl2pPr>
              <a:defRPr sz="1412"/>
            </a:lvl2pPr>
            <a:lvl3pPr>
              <a:defRPr sz="1211"/>
            </a:lvl3pPr>
            <a:lvl4pPr>
              <a:defRPr sz="1009"/>
            </a:lvl4pPr>
            <a:lvl5pPr>
              <a:defRPr sz="1009"/>
            </a:lvl5pPr>
            <a:lvl6pPr>
              <a:defRPr sz="1009"/>
            </a:lvl6pPr>
            <a:lvl7pPr>
              <a:defRPr sz="1009"/>
            </a:lvl7pPr>
            <a:lvl8pPr>
              <a:defRPr sz="1009"/>
            </a:lvl8pPr>
            <a:lvl9pPr>
              <a:defRPr sz="10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857" y="1037749"/>
            <a:ext cx="1493021" cy="1922558"/>
          </a:xfrm>
        </p:spPr>
        <p:txBody>
          <a:bodyPr/>
          <a:lstStyle>
            <a:lvl1pPr marL="0" indent="0">
              <a:buNone/>
              <a:defRPr sz="807"/>
            </a:lvl1pPr>
            <a:lvl2pPr marL="230612" indent="0">
              <a:buNone/>
              <a:defRPr sz="706"/>
            </a:lvl2pPr>
            <a:lvl3pPr marL="461223" indent="0">
              <a:buNone/>
              <a:defRPr sz="605"/>
            </a:lvl3pPr>
            <a:lvl4pPr marL="691835" indent="0">
              <a:buNone/>
              <a:defRPr sz="504"/>
            </a:lvl4pPr>
            <a:lvl5pPr marL="922447" indent="0">
              <a:buNone/>
              <a:defRPr sz="504"/>
            </a:lvl5pPr>
            <a:lvl6pPr marL="1153058" indent="0">
              <a:buNone/>
              <a:defRPr sz="504"/>
            </a:lvl6pPr>
            <a:lvl7pPr marL="1383670" indent="0">
              <a:buNone/>
              <a:defRPr sz="504"/>
            </a:lvl7pPr>
            <a:lvl8pPr marL="1614282" indent="0">
              <a:buNone/>
              <a:defRPr sz="504"/>
            </a:lvl8pPr>
            <a:lvl9pPr marL="1844893" indent="0">
              <a:buNone/>
              <a:defRPr sz="5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64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57" y="230611"/>
            <a:ext cx="1493021" cy="807138"/>
          </a:xfrm>
        </p:spPr>
        <p:txBody>
          <a:bodyPr anchor="b"/>
          <a:lstStyle>
            <a:lvl1pPr>
              <a:defRPr sz="1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67992" y="498056"/>
            <a:ext cx="2343507" cy="2458248"/>
          </a:xfrm>
        </p:spPr>
        <p:txBody>
          <a:bodyPr anchor="t"/>
          <a:lstStyle>
            <a:lvl1pPr marL="0" indent="0">
              <a:buNone/>
              <a:defRPr sz="1614"/>
            </a:lvl1pPr>
            <a:lvl2pPr marL="230612" indent="0">
              <a:buNone/>
              <a:defRPr sz="1412"/>
            </a:lvl2pPr>
            <a:lvl3pPr marL="461223" indent="0">
              <a:buNone/>
              <a:defRPr sz="1211"/>
            </a:lvl3pPr>
            <a:lvl4pPr marL="691835" indent="0">
              <a:buNone/>
              <a:defRPr sz="1009"/>
            </a:lvl4pPr>
            <a:lvl5pPr marL="922447" indent="0">
              <a:buNone/>
              <a:defRPr sz="1009"/>
            </a:lvl5pPr>
            <a:lvl6pPr marL="1153058" indent="0">
              <a:buNone/>
              <a:defRPr sz="1009"/>
            </a:lvl6pPr>
            <a:lvl7pPr marL="1383670" indent="0">
              <a:buNone/>
              <a:defRPr sz="1009"/>
            </a:lvl7pPr>
            <a:lvl8pPr marL="1614282" indent="0">
              <a:buNone/>
              <a:defRPr sz="1009"/>
            </a:lvl8pPr>
            <a:lvl9pPr marL="1844893" indent="0">
              <a:buNone/>
              <a:defRPr sz="100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857" y="1037749"/>
            <a:ext cx="1493021" cy="1922558"/>
          </a:xfrm>
        </p:spPr>
        <p:txBody>
          <a:bodyPr/>
          <a:lstStyle>
            <a:lvl1pPr marL="0" indent="0">
              <a:buNone/>
              <a:defRPr sz="807"/>
            </a:lvl1pPr>
            <a:lvl2pPr marL="230612" indent="0">
              <a:buNone/>
              <a:defRPr sz="706"/>
            </a:lvl2pPr>
            <a:lvl3pPr marL="461223" indent="0">
              <a:buNone/>
              <a:defRPr sz="605"/>
            </a:lvl3pPr>
            <a:lvl4pPr marL="691835" indent="0">
              <a:buNone/>
              <a:defRPr sz="504"/>
            </a:lvl4pPr>
            <a:lvl5pPr marL="922447" indent="0">
              <a:buNone/>
              <a:defRPr sz="504"/>
            </a:lvl5pPr>
            <a:lvl6pPr marL="1153058" indent="0">
              <a:buNone/>
              <a:defRPr sz="504"/>
            </a:lvl6pPr>
            <a:lvl7pPr marL="1383670" indent="0">
              <a:buNone/>
              <a:defRPr sz="504"/>
            </a:lvl7pPr>
            <a:lvl8pPr marL="1614282" indent="0">
              <a:buNone/>
              <a:defRPr sz="504"/>
            </a:lvl8pPr>
            <a:lvl9pPr marL="1844893" indent="0">
              <a:buNone/>
              <a:defRPr sz="5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36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8254" y="184169"/>
            <a:ext cx="3992642" cy="66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254" y="920842"/>
            <a:ext cx="3992642" cy="219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8254" y="3206133"/>
            <a:ext cx="1041559" cy="18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F715-7821-4EDF-9569-8933C36A583C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3406" y="3206133"/>
            <a:ext cx="1562338" cy="18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69337" y="3206133"/>
            <a:ext cx="1041559" cy="184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9992-0BAC-4D9D-9882-D0E26B8AA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7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61223" rtl="0" eaLnBrk="1" latinLnBrk="0" hangingPunct="1">
        <a:lnSpc>
          <a:spcPct val="90000"/>
        </a:lnSpc>
        <a:spcBef>
          <a:spcPct val="0"/>
        </a:spcBef>
        <a:buNone/>
        <a:defRPr sz="22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06" indent="-115306" algn="l" defTabSz="461223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412" kern="1200">
          <a:solidFill>
            <a:schemeClr val="tx1"/>
          </a:solidFill>
          <a:latin typeface="+mn-lt"/>
          <a:ea typeface="+mn-ea"/>
          <a:cs typeface="+mn-cs"/>
        </a:defRPr>
      </a:lvl1pPr>
      <a:lvl2pPr marL="345918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11" kern="1200">
          <a:solidFill>
            <a:schemeClr val="tx1"/>
          </a:solidFill>
          <a:latin typeface="+mn-lt"/>
          <a:ea typeface="+mn-ea"/>
          <a:cs typeface="+mn-cs"/>
        </a:defRPr>
      </a:lvl2pPr>
      <a:lvl3pPr marL="576529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9" kern="1200">
          <a:solidFill>
            <a:schemeClr val="tx1"/>
          </a:solidFill>
          <a:latin typeface="+mn-lt"/>
          <a:ea typeface="+mn-ea"/>
          <a:cs typeface="+mn-cs"/>
        </a:defRPr>
      </a:lvl3pPr>
      <a:lvl4pPr marL="807141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1037753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268364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498976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729588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960199" indent="-115306" algn="l" defTabSz="461223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1pPr>
      <a:lvl2pPr marL="230612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2pPr>
      <a:lvl3pPr marL="461223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3pPr>
      <a:lvl4pPr marL="691835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922447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153058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383670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614282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844893" algn="l" defTabSz="461223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1A9DED0-1559-A43C-7E01-F807C0785DEA}"/>
              </a:ext>
            </a:extLst>
          </p:cNvPr>
          <p:cNvGrpSpPr/>
          <p:nvPr/>
        </p:nvGrpSpPr>
        <p:grpSpPr>
          <a:xfrm>
            <a:off x="0" y="0"/>
            <a:ext cx="4629150" cy="578016"/>
            <a:chOff x="0" y="0"/>
            <a:chExt cx="4629150" cy="497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8EEBC-0609-ADEF-8356-E6F1903C5169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D71A60-803B-8327-635D-335BFE885879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4" name="object 4">
            <a:extLst>
              <a:ext uri="{FF2B5EF4-FFF2-40B4-BE49-F238E27FC236}">
                <a16:creationId xmlns:a16="http://schemas.microsoft.com/office/drawing/2014/main" id="{5A506F8F-BD2D-491D-24C2-FA3ECB7546DF}"/>
              </a:ext>
            </a:extLst>
          </p:cNvPr>
          <p:cNvSpPr/>
          <p:nvPr/>
        </p:nvSpPr>
        <p:spPr>
          <a:xfrm>
            <a:off x="273569" y="867233"/>
            <a:ext cx="4082011" cy="971043"/>
          </a:xfrm>
          <a:custGeom>
            <a:avLst/>
            <a:gdLst/>
            <a:ahLst/>
            <a:cxnLst/>
            <a:rect l="l" t="t" r="r" b="b"/>
            <a:pathLst>
              <a:path w="3989704" h="91503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863688"/>
                </a:lnTo>
                <a:lnTo>
                  <a:pt x="4013" y="883424"/>
                </a:lnTo>
                <a:lnTo>
                  <a:pt x="14922" y="899579"/>
                </a:lnTo>
                <a:lnTo>
                  <a:pt x="31076" y="910488"/>
                </a:lnTo>
                <a:lnTo>
                  <a:pt x="50812" y="914501"/>
                </a:lnTo>
                <a:lnTo>
                  <a:pt x="3938854" y="914501"/>
                </a:lnTo>
                <a:lnTo>
                  <a:pt x="3958577" y="910488"/>
                </a:lnTo>
                <a:lnTo>
                  <a:pt x="3974731" y="899579"/>
                </a:lnTo>
                <a:lnTo>
                  <a:pt x="3985653" y="883424"/>
                </a:lnTo>
                <a:lnTo>
                  <a:pt x="3989654" y="863688"/>
                </a:lnTo>
                <a:lnTo>
                  <a:pt x="3989654" y="82384"/>
                </a:lnTo>
                <a:lnTo>
                  <a:pt x="3989654" y="50800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pc="-35" dirty="0">
                <a:solidFill>
                  <a:srgbClr val="FFFFFF"/>
                </a:solidFill>
                <a:latin typeface="+mj-lt"/>
                <a:cs typeface="Tahoma"/>
              </a:rPr>
              <a:t>Multi-Objective Optimization Problems </a:t>
            </a:r>
          </a:p>
          <a:p>
            <a:pPr algn="ctr"/>
            <a:r>
              <a:rPr lang="en-US" spc="-35" dirty="0">
                <a:solidFill>
                  <a:srgbClr val="FFFFFF"/>
                </a:solidFill>
                <a:latin typeface="+mj-lt"/>
                <a:cs typeface="Tahoma"/>
              </a:rPr>
              <a:t>with Well-Conditioned Solutions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31BA315-D5C8-1321-2742-80D12E409927}"/>
              </a:ext>
            </a:extLst>
          </p:cNvPr>
          <p:cNvSpPr txBox="1"/>
          <p:nvPr/>
        </p:nvSpPr>
        <p:spPr>
          <a:xfrm>
            <a:off x="807385" y="1954312"/>
            <a:ext cx="3014377" cy="11759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934719" algn="l"/>
              </a:tabLst>
            </a:pPr>
            <a:r>
              <a:rPr lang="en-US" sz="1100" spc="-40" dirty="0">
                <a:cs typeface="Tahoma"/>
              </a:rPr>
              <a:t>Harshal Bharat </a:t>
            </a:r>
            <a:r>
              <a:rPr lang="en-US" sz="1100" spc="-40" dirty="0" err="1">
                <a:cs typeface="Tahoma"/>
              </a:rPr>
              <a:t>Dupare</a:t>
            </a:r>
            <a:endParaRPr lang="en-US" sz="1100" spc="-40" dirty="0"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934719" algn="l"/>
              </a:tabLst>
            </a:pPr>
            <a:r>
              <a:rPr sz="1100" spc="-25" dirty="0">
                <a:cs typeface="Tahoma"/>
              </a:rPr>
              <a:t>18MA200</a:t>
            </a:r>
            <a:r>
              <a:rPr lang="en-US" sz="1100" spc="-25" dirty="0">
                <a:cs typeface="Tahoma"/>
              </a:rPr>
              <a:t>15</a:t>
            </a:r>
            <a:endParaRPr sz="1100" dirty="0"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cs typeface="Tahoma"/>
            </a:endParaRPr>
          </a:p>
          <a:p>
            <a:pPr marL="20955" algn="ctr">
              <a:lnSpc>
                <a:spcPts val="1200"/>
              </a:lnSpc>
            </a:pPr>
            <a:r>
              <a:rPr lang="en-IN" sz="800" i="1" spc="-60" dirty="0">
                <a:cs typeface="Arial"/>
              </a:rPr>
              <a:t>Supervised</a:t>
            </a:r>
            <a:r>
              <a:rPr lang="en-IN" sz="800" i="1" spc="10" dirty="0">
                <a:cs typeface="Arial"/>
              </a:rPr>
              <a:t> </a:t>
            </a:r>
            <a:r>
              <a:rPr lang="en-IN" sz="800" i="1" spc="-60" dirty="0">
                <a:cs typeface="Arial"/>
              </a:rPr>
              <a:t>by</a:t>
            </a:r>
            <a:endParaRPr lang="en-IN" sz="800" dirty="0">
              <a:cs typeface="Arial"/>
            </a:endParaRPr>
          </a:p>
          <a:p>
            <a:pPr marL="472440" marR="466090" indent="-635" algn="ctr">
              <a:lnSpc>
                <a:spcPts val="1200"/>
              </a:lnSpc>
              <a:spcBef>
                <a:spcPts val="35"/>
              </a:spcBef>
            </a:pPr>
            <a:r>
              <a:rPr sz="1100" spc="-5" dirty="0">
                <a:cs typeface="Tahoma"/>
              </a:rPr>
              <a:t>Dr.</a:t>
            </a:r>
            <a:r>
              <a:rPr sz="1100" dirty="0">
                <a:cs typeface="Tahoma"/>
              </a:rPr>
              <a:t> </a:t>
            </a:r>
            <a:r>
              <a:rPr lang="en-IN" sz="1100" spc="-20" dirty="0">
                <a:cs typeface="Tahoma"/>
              </a:rPr>
              <a:t>Geetanjali Panda</a:t>
            </a:r>
          </a:p>
          <a:p>
            <a:pPr marL="472440" marR="466090" indent="-635" algn="ctr">
              <a:lnSpc>
                <a:spcPts val="1200"/>
              </a:lnSpc>
              <a:spcBef>
                <a:spcPts val="35"/>
              </a:spcBef>
            </a:pPr>
            <a:r>
              <a:rPr sz="1100" spc="-35" dirty="0">
                <a:cs typeface="Tahoma"/>
              </a:rPr>
              <a:t>Department</a:t>
            </a:r>
            <a:r>
              <a:rPr sz="1100" spc="5" dirty="0">
                <a:cs typeface="Tahoma"/>
              </a:rPr>
              <a:t> </a:t>
            </a:r>
            <a:r>
              <a:rPr sz="1100" spc="-30" dirty="0">
                <a:cs typeface="Tahoma"/>
              </a:rPr>
              <a:t>of</a:t>
            </a:r>
            <a:r>
              <a:rPr sz="1100" dirty="0">
                <a:cs typeface="Tahoma"/>
              </a:rPr>
              <a:t> </a:t>
            </a:r>
            <a:r>
              <a:rPr sz="1100" spc="-20" dirty="0">
                <a:cs typeface="Tahoma"/>
              </a:rPr>
              <a:t>Mathematics</a:t>
            </a:r>
            <a:endParaRPr sz="1100" dirty="0"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100" spc="-50" dirty="0">
                <a:cs typeface="Tahoma"/>
              </a:rPr>
              <a:t>Indian</a:t>
            </a:r>
            <a:r>
              <a:rPr sz="1100" spc="10" dirty="0">
                <a:cs typeface="Tahoma"/>
              </a:rPr>
              <a:t> </a:t>
            </a:r>
            <a:r>
              <a:rPr sz="1100" spc="-35" dirty="0">
                <a:cs typeface="Tahoma"/>
              </a:rPr>
              <a:t>Institute</a:t>
            </a:r>
            <a:r>
              <a:rPr sz="1100" spc="10" dirty="0">
                <a:cs typeface="Tahoma"/>
              </a:rPr>
              <a:t> </a:t>
            </a:r>
            <a:r>
              <a:rPr sz="1100" spc="-35" dirty="0">
                <a:cs typeface="Tahoma"/>
              </a:rPr>
              <a:t>of</a:t>
            </a:r>
            <a:r>
              <a:rPr sz="1100" spc="5" dirty="0">
                <a:cs typeface="Tahoma"/>
              </a:rPr>
              <a:t> </a:t>
            </a:r>
            <a:r>
              <a:rPr sz="1100" spc="-50" dirty="0">
                <a:cs typeface="Tahoma"/>
              </a:rPr>
              <a:t>Technology,</a:t>
            </a:r>
            <a:r>
              <a:rPr sz="1100" spc="10" dirty="0">
                <a:cs typeface="Tahoma"/>
              </a:rPr>
              <a:t> </a:t>
            </a:r>
            <a:r>
              <a:rPr sz="1100" spc="-35" dirty="0">
                <a:cs typeface="Tahoma"/>
              </a:rPr>
              <a:t>Kharagpur</a:t>
            </a:r>
            <a:endParaRPr sz="11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9616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</a:rPr>
                  <a:t>Theoretical Results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Questions on </a:t>
                </a:r>
                <a:r>
                  <a:rPr lang="en-IN" sz="700" dirty="0" err="1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endParaRPr lang="en-IN" sz="700" dirty="0">
                  <a:solidFill>
                    <a:schemeClr val="bg1"/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Questions on </a:t>
              </a:r>
              <a:r>
                <a:rPr lang="en-US" dirty="0" err="1">
                  <a:latin typeface="+mj-lt"/>
                </a:rPr>
                <a:t>cond-fMOOP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E211F99-837F-7A15-5D4F-1336FACD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7" y="1137078"/>
            <a:ext cx="3766866" cy="9127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FF3CA41-DA0C-9372-1355-90F37BF6E0B0}"/>
              </a:ext>
            </a:extLst>
          </p:cNvPr>
          <p:cNvGrpSpPr/>
          <p:nvPr/>
        </p:nvGrpSpPr>
        <p:grpSpPr>
          <a:xfrm>
            <a:off x="401317" y="2253183"/>
            <a:ext cx="1189194" cy="799814"/>
            <a:chOff x="184776" y="2322084"/>
            <a:chExt cx="1189194" cy="79981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CC09D7-A4C1-2D8E-A76C-AE1A560826AE}"/>
                </a:ext>
              </a:extLst>
            </p:cNvPr>
            <p:cNvGrpSpPr/>
            <p:nvPr/>
          </p:nvGrpSpPr>
          <p:grpSpPr>
            <a:xfrm>
              <a:off x="184776" y="2322084"/>
              <a:ext cx="1189194" cy="559063"/>
              <a:chOff x="142136" y="2308984"/>
              <a:chExt cx="1189194" cy="559063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173470B-F71A-00F3-6BCC-F074747F6043}"/>
                  </a:ext>
                </a:extLst>
              </p:cNvPr>
              <p:cNvSpPr/>
              <p:nvPr/>
            </p:nvSpPr>
            <p:spPr>
              <a:xfrm>
                <a:off x="142136" y="2308984"/>
                <a:ext cx="1189194" cy="559063"/>
              </a:xfrm>
              <a:prstGeom prst="roundRect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600" dirty="0" err="1">
                    <a:solidFill>
                      <a:schemeClr val="tx1"/>
                    </a:solidFill>
                  </a:rPr>
                  <a:t>fMOOP</a:t>
                </a:r>
                <a:endParaRPr lang="en-IN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6D36680-9EC8-54FB-9A6E-6CB334382431}"/>
                  </a:ext>
                </a:extLst>
              </p:cNvPr>
              <p:cNvSpPr/>
              <p:nvPr/>
            </p:nvSpPr>
            <p:spPr>
              <a:xfrm>
                <a:off x="578016" y="2426628"/>
                <a:ext cx="635658" cy="338670"/>
              </a:xfrm>
              <a:prstGeom prst="roundRect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 err="1">
                    <a:solidFill>
                      <a:schemeClr val="tx1"/>
                    </a:solidFill>
                  </a:rPr>
                  <a:t>cond-fMOOP</a:t>
                </a:r>
                <a:endParaRPr lang="en-IN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E81BB-1737-48EC-9889-5F1B716EE459}"/>
                </a:ext>
              </a:extLst>
            </p:cNvPr>
            <p:cNvSpPr txBox="1"/>
            <p:nvPr/>
          </p:nvSpPr>
          <p:spPr>
            <a:xfrm>
              <a:off x="184776" y="2921843"/>
              <a:ext cx="11891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Knowing the difference</a:t>
              </a:r>
              <a:endParaRPr lang="en-IN" sz="7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166FA-0AB3-ED20-36A2-7D81CB5D7644}"/>
                  </a:ext>
                </a:extLst>
              </p:cNvPr>
              <p:cNvSpPr txBox="1"/>
              <p:nvPr/>
            </p:nvSpPr>
            <p:spPr>
              <a:xfrm>
                <a:off x="1752338" y="2406899"/>
                <a:ext cx="9286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0" dirty="0"/>
                  <a:t>It may not be possible </a:t>
                </a:r>
                <a:r>
                  <a:rPr lang="en-US" sz="700" dirty="0"/>
                  <a:t>to make </a:t>
                </a:r>
                <a14:m>
                  <m:oMath xmlns:m="http://schemas.openxmlformats.org/officeDocument/2006/math">
                    <m:r>
                      <a:rPr lang="en-US" sz="7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700" dirty="0"/>
                  <a:t> arbitrary small</a:t>
                </a:r>
                <a:endParaRPr lang="en-IN" sz="7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166FA-0AB3-ED20-36A2-7D81CB5D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38" y="2406899"/>
                <a:ext cx="928613" cy="415498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599BC0B-A194-75D0-6A2D-DA74A5ADE35D}"/>
              </a:ext>
            </a:extLst>
          </p:cNvPr>
          <p:cNvGrpSpPr/>
          <p:nvPr/>
        </p:nvGrpSpPr>
        <p:grpSpPr>
          <a:xfrm>
            <a:off x="2758819" y="2207898"/>
            <a:ext cx="1426085" cy="645044"/>
            <a:chOff x="2852960" y="2281964"/>
            <a:chExt cx="1426085" cy="645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76A24A7-0BE2-0202-FD90-DD4B9C63A776}"/>
                </a:ext>
              </a:extLst>
            </p:cNvPr>
            <p:cNvSpPr/>
            <p:nvPr/>
          </p:nvSpPr>
          <p:spPr>
            <a:xfrm>
              <a:off x="3089851" y="2367945"/>
              <a:ext cx="1189194" cy="559063"/>
            </a:xfrm>
            <a:prstGeom prst="round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chemeClr val="tx1"/>
                  </a:solidFill>
                </a:rPr>
                <a:t>fMOOP</a:t>
              </a:r>
              <a:endParaRPr lang="en-IN" sz="600" dirty="0">
                <a:solidFill>
                  <a:schemeClr val="tx1"/>
                </a:solidFill>
              </a:endParaRPr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32101D9C-E19B-4885-CF79-7ABEF42486BD}"/>
                </a:ext>
              </a:extLst>
            </p:cNvPr>
            <p:cNvSpPr/>
            <p:nvPr/>
          </p:nvSpPr>
          <p:spPr>
            <a:xfrm>
              <a:off x="3316477" y="255368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E95D1DA5-1301-B2C3-59DB-008320172835}"/>
                </a:ext>
              </a:extLst>
            </p:cNvPr>
            <p:cNvSpPr/>
            <p:nvPr/>
          </p:nvSpPr>
          <p:spPr>
            <a:xfrm>
              <a:off x="2852960" y="2281964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81ECD42A-0D43-DB97-ECF7-EA7E1D6610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70960" y="2342620"/>
              <a:ext cx="432789" cy="25899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31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Observations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00F4DF-B9E9-1931-4C2B-FFE73E0650FB}"/>
              </a:ext>
            </a:extLst>
          </p:cNvPr>
          <p:cNvGrpSpPr/>
          <p:nvPr/>
        </p:nvGrpSpPr>
        <p:grpSpPr>
          <a:xfrm>
            <a:off x="1960806" y="1088116"/>
            <a:ext cx="1180086" cy="1024953"/>
            <a:chOff x="1918818" y="979222"/>
            <a:chExt cx="1180086" cy="10249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94A847-2564-CAA3-9B30-85B45C9D3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8818" y="979222"/>
              <a:ext cx="924172" cy="2209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2DDD58-500E-A608-817B-5ABC9FC8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930" y="1221539"/>
              <a:ext cx="883947" cy="22843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09702D-87F3-B92B-5DDF-450AC7924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8930" y="1798889"/>
              <a:ext cx="1159974" cy="20528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3A8A68-1A16-F6A1-3710-B1090D0F0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8930" y="1549134"/>
              <a:ext cx="1112649" cy="22099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6F954B-B5B9-304B-53B3-02E342ABF5C1}"/>
              </a:ext>
            </a:extLst>
          </p:cNvPr>
          <p:cNvGrpSpPr/>
          <p:nvPr/>
        </p:nvGrpSpPr>
        <p:grpSpPr>
          <a:xfrm>
            <a:off x="120436" y="1024116"/>
            <a:ext cx="1717839" cy="2209966"/>
            <a:chOff x="44631" y="931923"/>
            <a:chExt cx="1717839" cy="22099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DF1255-073F-63C3-8FC0-57E8C5945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46" y="1136030"/>
              <a:ext cx="1386078" cy="2639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06BD65-204E-BD11-7FA4-16CD2AA5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395" y="958605"/>
              <a:ext cx="1211579" cy="1817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601527-7CBC-9E6C-AF68-22CF414B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16" y="1376383"/>
              <a:ext cx="1614767" cy="7451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3EE98F3-571B-8EB8-D457-99FBFAC35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16" y="2159040"/>
              <a:ext cx="1614767" cy="92193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885954-8E78-E7DB-5A48-ABE4E95C3287}"/>
                </a:ext>
              </a:extLst>
            </p:cNvPr>
            <p:cNvSpPr/>
            <p:nvPr/>
          </p:nvSpPr>
          <p:spPr>
            <a:xfrm>
              <a:off x="44631" y="931923"/>
              <a:ext cx="1717839" cy="220996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CE563-45FE-FA07-D4EC-6E347F8DE9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7326" y="1037546"/>
            <a:ext cx="1351388" cy="782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BFFCD-0BE7-E6E9-699D-2043CB83D9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7556" y="1867664"/>
            <a:ext cx="1159974" cy="2813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3EAB97-E9C0-9529-9119-04C9B3E84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1032" y="2227940"/>
            <a:ext cx="1453048" cy="8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3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D5A1CF-1599-60D9-7FBC-493B39BB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" y="2060466"/>
            <a:ext cx="2127429" cy="1078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AE009-0369-8F87-BB1A-1E1663D0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4" y="1020727"/>
            <a:ext cx="2136083" cy="97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B08CB-4147-B347-CE6A-7A5E3C95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82" y="934661"/>
            <a:ext cx="2127429" cy="927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62C0B1-CF58-F044-3C1F-6BCD1667B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860" y="1861867"/>
            <a:ext cx="2127429" cy="14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2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675CFFD-6F43-D316-3702-5F1EDD22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" y="1044813"/>
            <a:ext cx="2179562" cy="2051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782725-C49E-1F4F-AB09-111FCC57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04" y="1044813"/>
            <a:ext cx="2283344" cy="20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3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068D0-834A-3D07-9165-B8DFDF9B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5" y="1089423"/>
            <a:ext cx="3349641" cy="20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</a:t>
                </a: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Observations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Methodologies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Methodologies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510A66-E072-EB40-4890-3C278408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996899"/>
            <a:ext cx="2751937" cy="2232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54DF54-6A72-E3A7-F40D-CB390408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86" y="1517203"/>
            <a:ext cx="1572517" cy="6557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DB1FC3-87F1-4DBA-E2B0-08826A63B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606" y="2172913"/>
            <a:ext cx="1529875" cy="5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0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Data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4952C7B-E597-3484-C097-3DD783B65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" y="2193306"/>
            <a:ext cx="1370493" cy="827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E48B1F-DF30-CB6D-B541-343519CC7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01" y="1156032"/>
            <a:ext cx="3117970" cy="18643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0BEF525-3534-2531-8AB2-3DE05E9E2194}"/>
              </a:ext>
            </a:extLst>
          </p:cNvPr>
          <p:cNvSpPr txBox="1"/>
          <p:nvPr/>
        </p:nvSpPr>
        <p:spPr>
          <a:xfrm>
            <a:off x="99308" y="1919794"/>
            <a:ext cx="1370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i="1" dirty="0"/>
              <a:t>Data Source: </a:t>
            </a:r>
            <a:r>
              <a:rPr lang="en-US" sz="500" i="1" dirty="0" err="1"/>
              <a:t>Qube</a:t>
            </a:r>
            <a:r>
              <a:rPr lang="en-US" sz="500" i="1" dirty="0"/>
              <a:t> Research &amp; Technologies (QRT) on the Challenge Data site.</a:t>
            </a:r>
            <a:endParaRPr lang="en-IN" sz="5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13B174-5109-8A09-6E4C-9E46EE9967A8}"/>
              </a:ext>
            </a:extLst>
          </p:cNvPr>
          <p:cNvSpPr txBox="1"/>
          <p:nvPr/>
        </p:nvSpPr>
        <p:spPr>
          <a:xfrm>
            <a:off x="223214" y="1221331"/>
            <a:ext cx="1122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Time series returns data</a:t>
            </a:r>
          </a:p>
          <a:p>
            <a:r>
              <a:rPr lang="en-US" sz="700" dirty="0"/>
              <a:t>For 50 time series</a:t>
            </a:r>
          </a:p>
          <a:p>
            <a:r>
              <a:rPr lang="en-US" sz="700" dirty="0"/>
              <a:t>For 755 days</a:t>
            </a:r>
          </a:p>
          <a:p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314008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E5B95C-E5C5-5312-AC99-5CA891B4D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" y="904925"/>
            <a:ext cx="1040867" cy="1044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D2A7E-1E64-4E9C-BB3A-72BC62799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30" y="1018345"/>
            <a:ext cx="1012485" cy="931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789654-6F1E-C33B-2591-90B2018BB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" y="2123309"/>
            <a:ext cx="1025989" cy="9333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AB00F7-33CB-DA79-0D70-7AC7FF0CA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083319"/>
            <a:ext cx="1038566" cy="7754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B50211-603E-19C4-F063-5E8E8E5B54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82" y="1098994"/>
            <a:ext cx="1075050" cy="7678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D35ADC-9AAA-C740-5828-C644B0272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90" y="2233370"/>
            <a:ext cx="1034263" cy="7387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4C6F4-7B3A-C72A-471F-B1B3DF7F1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51" y="2107489"/>
            <a:ext cx="1009364" cy="904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8CAF0F-620B-BF76-ED4B-FB9294DD56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97" y="2202961"/>
            <a:ext cx="1076835" cy="7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6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219398F-EA0A-7412-C9B7-7A039ADE9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" y="1062521"/>
            <a:ext cx="1118125" cy="1015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F62455-61FE-9239-1BD9-E333BC1DD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13" y="1219915"/>
            <a:ext cx="1109058" cy="7921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F7FF92-0FB5-EDA4-A493-6504B6D61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52" y="1029765"/>
            <a:ext cx="1131310" cy="1015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8145BB-F8DC-51B9-F3D4-6E7A6CE9A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62" y="1223021"/>
            <a:ext cx="1100359" cy="7859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FF13D4-55D2-CFB2-4520-BE09E31F3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13" y="2169493"/>
            <a:ext cx="1122145" cy="10156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2C8316-5897-B430-F4C9-8AE03840E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52" y="2289726"/>
            <a:ext cx="1102023" cy="78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3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81189-1B5F-6218-E4B9-C8C73AAE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4" y="1156032"/>
            <a:ext cx="2275083" cy="17063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DD4E6A-0E97-D418-C86B-4F6BEB868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30" y="1178982"/>
            <a:ext cx="2199440" cy="16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Table of Contents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6CC3EB-AA21-B770-277A-AD217964681E}"/>
              </a:ext>
            </a:extLst>
          </p:cNvPr>
          <p:cNvSpPr txBox="1"/>
          <p:nvPr/>
        </p:nvSpPr>
        <p:spPr>
          <a:xfrm>
            <a:off x="194252" y="1156032"/>
            <a:ext cx="4145595" cy="189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Motivation and Definition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Literature Review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Addressing </a:t>
            </a:r>
            <a:r>
              <a:rPr lang="en-US" sz="1600" dirty="0" err="1">
                <a:latin typeface="+mj-lt"/>
              </a:rPr>
              <a:t>cond-fMOOP</a:t>
            </a:r>
            <a:endParaRPr lang="en-US" sz="1600" dirty="0">
              <a:latin typeface="+mj-lt"/>
            </a:endParaRP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Algorithms and Methodology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Experimental Results</a:t>
            </a: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Conclusion and Future Work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148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90843-565A-A920-28EC-CE1F5580A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9" y="994591"/>
            <a:ext cx="2982608" cy="22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Visualization and Interpretation </a:t>
              </a:r>
              <a:r>
                <a:rPr lang="en-US" sz="1000" dirty="0">
                  <a:latin typeface="+mj-lt"/>
                </a:rPr>
                <a:t>(Backup)</a:t>
              </a:r>
              <a:endParaRPr lang="en-IN" sz="1000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EB4CB9-E6EA-761F-A0EF-1951860855C4}"/>
              </a:ext>
            </a:extLst>
          </p:cNvPr>
          <p:cNvGrpSpPr/>
          <p:nvPr/>
        </p:nvGrpSpPr>
        <p:grpSpPr>
          <a:xfrm>
            <a:off x="67780" y="1061971"/>
            <a:ext cx="4404725" cy="2150273"/>
            <a:chOff x="63043" y="1038283"/>
            <a:chExt cx="3008773" cy="177241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D32EC1-D7A8-AB90-29CA-32829B65BA0C}"/>
                </a:ext>
              </a:extLst>
            </p:cNvPr>
            <p:cNvGrpSpPr/>
            <p:nvPr/>
          </p:nvGrpSpPr>
          <p:grpSpPr>
            <a:xfrm>
              <a:off x="63043" y="1038283"/>
              <a:ext cx="3008773" cy="560463"/>
              <a:chOff x="63043" y="1038283"/>
              <a:chExt cx="3008773" cy="56046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9C0B4F2-2A69-0EF8-F874-312ABFF46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662" y="1038284"/>
                <a:ext cx="732912" cy="56046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6472DDF-6265-517A-6E45-BCC6431CF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8904" y="1038283"/>
                <a:ext cx="732912" cy="56046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2ED07BA-7054-EA92-3E7A-9D0FA62E4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3" y="1038285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4438E55-1641-7956-0DEA-B6951F98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0283" y="1038284"/>
                <a:ext cx="732912" cy="560462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9E5620E-1FCF-D92B-3FD2-EDC2397D72A9}"/>
                </a:ext>
              </a:extLst>
            </p:cNvPr>
            <p:cNvGrpSpPr/>
            <p:nvPr/>
          </p:nvGrpSpPr>
          <p:grpSpPr>
            <a:xfrm>
              <a:off x="63043" y="1641269"/>
              <a:ext cx="2983063" cy="560461"/>
              <a:chOff x="63043" y="1619289"/>
              <a:chExt cx="2983063" cy="56046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380572B-6CBD-7EE2-A6C1-8E92E6122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3" y="1619289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EA8AA8E-9F43-1739-ACCA-5DBA020B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093" y="1619289"/>
                <a:ext cx="732911" cy="56046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BA453D3-D85B-A7ED-CA4C-E1E6157AF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3144" y="1619289"/>
                <a:ext cx="732911" cy="56046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89357AC-D7DA-B412-343F-49A9072B0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3195" y="1619289"/>
                <a:ext cx="732911" cy="560461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0F54CF-9673-A1A4-9ADB-355687B2C585}"/>
                </a:ext>
              </a:extLst>
            </p:cNvPr>
            <p:cNvGrpSpPr/>
            <p:nvPr/>
          </p:nvGrpSpPr>
          <p:grpSpPr>
            <a:xfrm>
              <a:off x="63043" y="2244252"/>
              <a:ext cx="2983063" cy="566448"/>
              <a:chOff x="63043" y="2244252"/>
              <a:chExt cx="2983063" cy="56644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51C4023-163F-22F6-55CD-EF01E496F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3" y="2244252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CC9B173-73CF-CEC2-6270-FC504813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483" y="2244252"/>
                <a:ext cx="732910" cy="560461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05A9B39-FC9D-C3CC-1505-4BE7683F5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923" y="2244252"/>
                <a:ext cx="740740" cy="56644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6CEBD70-0841-2444-4329-13BA68865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3194" y="2244252"/>
                <a:ext cx="732912" cy="5604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0544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Data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Visualization and Interpretation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Results Table and Discussion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Results Table and Discussion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3C8A6F-2FF0-790C-5408-7760FFFC8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9" y="1201453"/>
            <a:ext cx="3456217" cy="1823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1E50CF-6B08-A839-6BC5-56FB56A09D74}"/>
              </a:ext>
            </a:extLst>
          </p:cNvPr>
          <p:cNvSpPr txBox="1"/>
          <p:nvPr/>
        </p:nvSpPr>
        <p:spPr>
          <a:xfrm>
            <a:off x="3577057" y="1376752"/>
            <a:ext cx="1052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max achieved in 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not 50% for some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low std is better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EA methods</a:t>
            </a:r>
          </a:p>
          <a:p>
            <a:r>
              <a:rPr lang="en-US" sz="7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latter decimals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dirty="0"/>
          </a:p>
          <a:p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smaller: cause R?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700" dirty="0"/>
              <a:t>DOI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7432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solidFill>
                    <a:schemeClr val="bg1"/>
                  </a:solidFill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Conclusion</a:t>
                </a:r>
              </a:p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Future Works</a:t>
                </a:r>
                <a:endParaRPr lang="en-IN" sz="700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Conclusion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639A45-E7E2-8C46-88D4-E71E0DE09B11}"/>
                  </a:ext>
                </a:extLst>
              </p:cNvPr>
              <p:cNvSpPr txBox="1"/>
              <p:nvPr/>
            </p:nvSpPr>
            <p:spPr>
              <a:xfrm>
                <a:off x="192029" y="1249931"/>
                <a:ext cx="424509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Defined </a:t>
                </a:r>
                <a:r>
                  <a:rPr lang="en-US" sz="1000" dirty="0" err="1"/>
                  <a:t>cond-fMOOP</a:t>
                </a:r>
                <a:endParaRPr lang="en-US" sz="1000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Reviewed various methods to solve MOOP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Applications of this formulation for Neural Networks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Formulated critical question about </a:t>
                </a:r>
                <a:r>
                  <a:rPr lang="en-US" sz="1000" dirty="0" err="1"/>
                  <a:t>cond-fMOOP</a:t>
                </a:r>
                <a:endParaRPr lang="en-US" sz="1000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000" dirty="0"/>
                  <a:t>Relations between </a:t>
                </a:r>
                <a:r>
                  <a:rPr lang="en-US" sz="1000" dirty="0" err="1"/>
                  <a:t>cond-fMOOP</a:t>
                </a:r>
                <a:r>
                  <a:rPr lang="en-US" sz="1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000" dirty="0"/>
                  <a:t> regularization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Observed properties of original problem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Used them to extend various methods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Implemented those methods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Derived Insights from those results 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IN" sz="1000" dirty="0"/>
                  <a:t>Noted the advantages of using the Derived Properties.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639A45-E7E2-8C46-88D4-E71E0DE0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9" y="1249931"/>
                <a:ext cx="4245091" cy="163121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024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solidFill>
                    <a:schemeClr val="bg1"/>
                  </a:solidFill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Conclusion</a:t>
                </a:r>
              </a:p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Future Works</a:t>
                </a:r>
                <a:endParaRPr lang="en-IN" sz="700" dirty="0">
                  <a:solidFill>
                    <a:schemeClr val="bg1"/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Future Works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6FDA74-B2F9-8D85-604A-116FC7EC6716}"/>
              </a:ext>
            </a:extLst>
          </p:cNvPr>
          <p:cNvSpPr txBox="1"/>
          <p:nvPr/>
        </p:nvSpPr>
        <p:spPr>
          <a:xfrm>
            <a:off x="192029" y="1349425"/>
            <a:ext cx="4245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Studies to determine problems in the </a:t>
            </a:r>
            <a:r>
              <a:rPr lang="en-US" sz="1000" dirty="0" err="1"/>
              <a:t>cond-fMOOP</a:t>
            </a:r>
            <a:r>
              <a:rPr lang="en-US" sz="1000" dirty="0"/>
              <a:t> category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Develop a class of methods to address the </a:t>
            </a:r>
            <a:r>
              <a:rPr lang="en-US" sz="1000" dirty="0" err="1"/>
              <a:t>cond-fMOOP</a:t>
            </a:r>
            <a:r>
              <a:rPr lang="en-US" sz="1000" dirty="0"/>
              <a:t> problem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Address any of the three critical questions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Explore other properties formulations of the loss and reward functions to optimize computation of solutions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/>
              <a:t>Explore other potential applications of the presented methods beyond the Linear Factor Model problem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39924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1A9DED0-1559-A43C-7E01-F807C0785DEA}"/>
              </a:ext>
            </a:extLst>
          </p:cNvPr>
          <p:cNvGrpSpPr/>
          <p:nvPr/>
        </p:nvGrpSpPr>
        <p:grpSpPr>
          <a:xfrm>
            <a:off x="0" y="0"/>
            <a:ext cx="4629150" cy="578016"/>
            <a:chOff x="0" y="0"/>
            <a:chExt cx="4629150" cy="4974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8EEBC-0609-ADEF-8356-E6F1903C5169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D71A60-803B-8327-635D-335BFE885879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4" name="object 4">
            <a:extLst>
              <a:ext uri="{FF2B5EF4-FFF2-40B4-BE49-F238E27FC236}">
                <a16:creationId xmlns:a16="http://schemas.microsoft.com/office/drawing/2014/main" id="{5A506F8F-BD2D-491D-24C2-FA3ECB7546DF}"/>
              </a:ext>
            </a:extLst>
          </p:cNvPr>
          <p:cNvSpPr/>
          <p:nvPr/>
        </p:nvSpPr>
        <p:spPr>
          <a:xfrm>
            <a:off x="273569" y="1298375"/>
            <a:ext cx="4082011" cy="966305"/>
          </a:xfrm>
          <a:custGeom>
            <a:avLst/>
            <a:gdLst/>
            <a:ahLst/>
            <a:cxnLst/>
            <a:rect l="l" t="t" r="r" b="b"/>
            <a:pathLst>
              <a:path w="3989704" h="915035">
                <a:moveTo>
                  <a:pt x="3989654" y="44424"/>
                </a:moveTo>
                <a:lnTo>
                  <a:pt x="3988358" y="44424"/>
                </a:lnTo>
                <a:lnTo>
                  <a:pt x="3985653" y="31076"/>
                </a:lnTo>
                <a:lnTo>
                  <a:pt x="3974731" y="14922"/>
                </a:lnTo>
                <a:lnTo>
                  <a:pt x="3958577" y="4013"/>
                </a:lnTo>
                <a:lnTo>
                  <a:pt x="393885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863688"/>
                </a:lnTo>
                <a:lnTo>
                  <a:pt x="4013" y="883424"/>
                </a:lnTo>
                <a:lnTo>
                  <a:pt x="14922" y="899579"/>
                </a:lnTo>
                <a:lnTo>
                  <a:pt x="31076" y="910488"/>
                </a:lnTo>
                <a:lnTo>
                  <a:pt x="50812" y="914501"/>
                </a:lnTo>
                <a:lnTo>
                  <a:pt x="3938854" y="914501"/>
                </a:lnTo>
                <a:lnTo>
                  <a:pt x="3958577" y="910488"/>
                </a:lnTo>
                <a:lnTo>
                  <a:pt x="3974731" y="899579"/>
                </a:lnTo>
                <a:lnTo>
                  <a:pt x="3985653" y="883424"/>
                </a:lnTo>
                <a:lnTo>
                  <a:pt x="3989654" y="863688"/>
                </a:lnTo>
                <a:lnTo>
                  <a:pt x="3989654" y="82384"/>
                </a:lnTo>
                <a:lnTo>
                  <a:pt x="3989654" y="50800"/>
                </a:lnTo>
                <a:lnTo>
                  <a:pt x="3989654" y="44424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3000" spc="-35" dirty="0">
                <a:solidFill>
                  <a:srgbClr val="FFFFFF"/>
                </a:solidFill>
                <a:latin typeface="+mj-lt"/>
                <a:cs typeface="Tahom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95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Motivating Problem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451E9B-B141-1DE2-A2E5-4BD1E8E6C59F}"/>
              </a:ext>
            </a:extLst>
          </p:cNvPr>
          <p:cNvGrpSpPr/>
          <p:nvPr/>
        </p:nvGrpSpPr>
        <p:grpSpPr>
          <a:xfrm>
            <a:off x="2550698" y="1043870"/>
            <a:ext cx="1388183" cy="547731"/>
            <a:chOff x="219688" y="2296809"/>
            <a:chExt cx="1608482" cy="6097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7D7B2A-AB35-3965-8D84-7506E1F7F09F}"/>
                </a:ext>
              </a:extLst>
            </p:cNvPr>
            <p:cNvSpPr/>
            <p:nvPr/>
          </p:nvSpPr>
          <p:spPr>
            <a:xfrm>
              <a:off x="219688" y="2296809"/>
              <a:ext cx="1608482" cy="58433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8790BD-E005-3F57-BAF4-0D6DDFC61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333" y="2372402"/>
              <a:ext cx="1496548" cy="53420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softEdge rad="112500"/>
            </a:effec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5B34C1-67CD-B87C-ACF8-23DE91BB52EB}"/>
              </a:ext>
            </a:extLst>
          </p:cNvPr>
          <p:cNvGrpSpPr/>
          <p:nvPr/>
        </p:nvGrpSpPr>
        <p:grpSpPr>
          <a:xfrm>
            <a:off x="120323" y="936838"/>
            <a:ext cx="1850057" cy="2254039"/>
            <a:chOff x="119205" y="1030962"/>
            <a:chExt cx="1850057" cy="22540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CEB3BE-B138-20CC-CAF3-0B3BD857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05" y="2037577"/>
              <a:ext cx="1850057" cy="1247424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CACB55-9412-206F-ABF4-6B08A6E57E07}"/>
                </a:ext>
              </a:extLst>
            </p:cNvPr>
            <p:cNvGrpSpPr/>
            <p:nvPr/>
          </p:nvGrpSpPr>
          <p:grpSpPr>
            <a:xfrm>
              <a:off x="204576" y="1030962"/>
              <a:ext cx="1551068" cy="1069339"/>
              <a:chOff x="319187" y="976266"/>
              <a:chExt cx="1551068" cy="106933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0D67102-8182-F921-7C1E-F0F95C2C0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187" y="1272755"/>
                <a:ext cx="1551068" cy="77285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18E566C-351D-DFE8-C236-24A9DF358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187" y="976266"/>
                <a:ext cx="1539789" cy="326909"/>
              </a:xfrm>
              <a:prstGeom prst="rect">
                <a:avLst/>
              </a:prstGeom>
            </p:spPr>
          </p:pic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27C72EA-3EA7-DD0C-3910-18724050C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133" y="1729581"/>
            <a:ext cx="2551038" cy="4644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F64E28-D6D8-5E7E-2D6D-3CCABAEC6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295" y="2320674"/>
            <a:ext cx="2773587" cy="4369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858E3D-F2EE-F37A-F1F0-C8974BAA1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2133" y="2806198"/>
            <a:ext cx="2520356" cy="3762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110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Definitions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FCE997-BC6C-6286-9727-5D944AC0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7" y="1056776"/>
            <a:ext cx="3461799" cy="20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0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Generalization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ED77DC-B804-6E6E-5D6D-09A4BE14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94" y="1203410"/>
            <a:ext cx="1045195" cy="160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BB701-303F-9F48-087B-9087AD8D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" y="1075482"/>
            <a:ext cx="3412151" cy="19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Motivating Problem</a:t>
                </a:r>
              </a:p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Definitions 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Generalization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Other Applications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Other Applications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BF09A8-81E3-4326-E752-C3AF561D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0" y="1482941"/>
            <a:ext cx="1798094" cy="12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FC44BEB-496E-C8D4-3E21-2B104013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68" y="1021005"/>
            <a:ext cx="2063274" cy="19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9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Multi-Objective Optimization Methods</a:t>
                </a:r>
              </a:p>
              <a:p>
                <a:r>
                  <a:rPr lang="en-IN" sz="70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Findings on Condition Number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Multi-Objective Optimization Methods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F53055-3C0E-CE11-ECCC-B2071EA98D06}"/>
              </a:ext>
            </a:extLst>
          </p:cNvPr>
          <p:cNvGrpSpPr/>
          <p:nvPr/>
        </p:nvGrpSpPr>
        <p:grpSpPr>
          <a:xfrm>
            <a:off x="328294" y="1838970"/>
            <a:ext cx="3910209" cy="1294300"/>
            <a:chOff x="460728" y="1829669"/>
            <a:chExt cx="3910209" cy="12943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652D909-EF12-DC3A-8B81-377485D66F48}"/>
                </a:ext>
              </a:extLst>
            </p:cNvPr>
            <p:cNvGrpSpPr/>
            <p:nvPr/>
          </p:nvGrpSpPr>
          <p:grpSpPr>
            <a:xfrm>
              <a:off x="460728" y="1829670"/>
              <a:ext cx="1393115" cy="597838"/>
              <a:chOff x="412825" y="1898722"/>
              <a:chExt cx="1393115" cy="59783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59356BB-519E-78CE-7887-70023CACE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468" y="1903926"/>
                <a:ext cx="1257827" cy="21623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33F326-A471-26AE-92D2-5147D25B0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056" y="2150318"/>
                <a:ext cx="687745" cy="292737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E7419A3-9818-4761-09DC-EC0B479C905A}"/>
                  </a:ext>
                </a:extLst>
              </p:cNvPr>
              <p:cNvSpPr/>
              <p:nvPr/>
            </p:nvSpPr>
            <p:spPr>
              <a:xfrm>
                <a:off x="412825" y="1898722"/>
                <a:ext cx="1393115" cy="59783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384C3CC-283F-4238-43AC-31DB1E245E76}"/>
                  </a:ext>
                </a:extLst>
              </p:cNvPr>
              <p:cNvSpPr/>
              <p:nvPr/>
            </p:nvSpPr>
            <p:spPr>
              <a:xfrm>
                <a:off x="721020" y="2139370"/>
                <a:ext cx="708659" cy="29273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0A0B40-02A8-FB45-CDAC-FCDF7C0A73A3}"/>
                </a:ext>
              </a:extLst>
            </p:cNvPr>
            <p:cNvGrpSpPr/>
            <p:nvPr/>
          </p:nvGrpSpPr>
          <p:grpSpPr>
            <a:xfrm>
              <a:off x="460728" y="2526131"/>
              <a:ext cx="1393115" cy="597838"/>
              <a:chOff x="333767" y="2528397"/>
              <a:chExt cx="1393115" cy="597838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1807400-E443-1F68-CBF3-6B66EB971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880" y="2811714"/>
                <a:ext cx="960540" cy="18514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3370972-C4D0-DE0C-800E-4B7003964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099" y="2562540"/>
                <a:ext cx="968926" cy="20775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66BA566-5325-BAE4-AF30-0B9F94EB28DD}"/>
                  </a:ext>
                </a:extLst>
              </p:cNvPr>
              <p:cNvSpPr/>
              <p:nvPr/>
            </p:nvSpPr>
            <p:spPr>
              <a:xfrm>
                <a:off x="333767" y="2528397"/>
                <a:ext cx="1393115" cy="59783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79F0F1B-E0CE-0F39-8567-7FEFC9B4284F}"/>
                  </a:ext>
                </a:extLst>
              </p:cNvPr>
              <p:cNvSpPr/>
              <p:nvPr/>
            </p:nvSpPr>
            <p:spPr>
              <a:xfrm>
                <a:off x="509697" y="2789533"/>
                <a:ext cx="1006683" cy="25084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2B387E4-7913-11C9-A5E0-AAD19719394A}"/>
                </a:ext>
              </a:extLst>
            </p:cNvPr>
            <p:cNvGrpSpPr/>
            <p:nvPr/>
          </p:nvGrpSpPr>
          <p:grpSpPr>
            <a:xfrm>
              <a:off x="1928612" y="1829669"/>
              <a:ext cx="2442325" cy="1294300"/>
              <a:chOff x="1928612" y="1829669"/>
              <a:chExt cx="2442325" cy="1294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449DC38-5D53-34BD-D5D9-8D26B1BB9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4774" y="2774742"/>
                <a:ext cx="1239741" cy="13794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3EF30D5-8D8F-5FE3-9943-EC86E2E73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5696" y="2169650"/>
                <a:ext cx="1602422" cy="25728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1D38033-6150-1765-3AF1-630211D19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4658" y="1832459"/>
                <a:ext cx="1462255" cy="255287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CB808A7-782C-25F1-2BEA-41D4F1953269}"/>
                  </a:ext>
                </a:extLst>
              </p:cNvPr>
              <p:cNvSpPr/>
              <p:nvPr/>
            </p:nvSpPr>
            <p:spPr>
              <a:xfrm>
                <a:off x="1928612" y="1829669"/>
                <a:ext cx="2442325" cy="12943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521E79-4AD3-B86B-4C9C-912E0885DBF3}"/>
                  </a:ext>
                </a:extLst>
              </p:cNvPr>
              <p:cNvSpPr/>
              <p:nvPr/>
            </p:nvSpPr>
            <p:spPr>
              <a:xfrm>
                <a:off x="2029773" y="2128533"/>
                <a:ext cx="2234268" cy="90958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FEF58E8-44CA-AF90-8C5F-10E786A84175}"/>
                  </a:ext>
                </a:extLst>
              </p:cNvPr>
              <p:cNvGrpSpPr/>
              <p:nvPr/>
            </p:nvGrpSpPr>
            <p:grpSpPr>
              <a:xfrm>
                <a:off x="2137026" y="2471387"/>
                <a:ext cx="2029889" cy="168954"/>
                <a:chOff x="2137026" y="2471387"/>
                <a:chExt cx="2029889" cy="168954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10AD856-B1B5-4F27-642E-B560971AA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8495" y="2487540"/>
                  <a:ext cx="1916446" cy="152800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05EF973-2150-7AE4-0D37-10A22A210DC0}"/>
                    </a:ext>
                  </a:extLst>
                </p:cNvPr>
                <p:cNvSpPr/>
                <p:nvPr/>
              </p:nvSpPr>
              <p:spPr>
                <a:xfrm>
                  <a:off x="2137026" y="2471387"/>
                  <a:ext cx="2029889" cy="16895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2A14A8-1B60-04FA-9D4A-1899B8BB5001}"/>
                  </a:ext>
                </a:extLst>
              </p:cNvPr>
              <p:cNvSpPr/>
              <p:nvPr/>
            </p:nvSpPr>
            <p:spPr>
              <a:xfrm>
                <a:off x="2463668" y="2766587"/>
                <a:ext cx="1484450" cy="16895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A997B86-03FF-3412-3041-5AA0491AD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551" y="1354207"/>
            <a:ext cx="4012952" cy="4170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7501804-7901-9C35-04D1-46244C4822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283" y="964620"/>
            <a:ext cx="4098233" cy="3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5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/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Multi-Objective Optimization Methods</a:t>
                </a:r>
              </a:p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Findings on Condition Number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Findings on Condition Number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7947B0-6F92-78D2-FAD9-7F45EA29CDCE}"/>
              </a:ext>
            </a:extLst>
          </p:cNvPr>
          <p:cNvSpPr txBox="1"/>
          <p:nvPr/>
        </p:nvSpPr>
        <p:spPr>
          <a:xfrm>
            <a:off x="38865" y="3074994"/>
            <a:ext cx="4590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0" i="0" u="none" strike="noStrike" dirty="0">
                <a:solidFill>
                  <a:srgbClr val="000000"/>
                </a:solidFill>
                <a:effectLst/>
              </a:rPr>
              <a:t>Pierre Maréchal and Jane J. Ye in their paper Optimizing Condition Numbers. </a:t>
            </a:r>
            <a:r>
              <a:rPr lang="en-US" sz="500" dirty="0"/>
              <a:t>They also proved that that the problem of minimizing the condition number is non-smooth and non-convex optimization problem.</a:t>
            </a:r>
            <a:endParaRPr lang="en-IN" sz="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67718-6B01-0C76-BE6E-692C8C20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20" y="1037178"/>
            <a:ext cx="3463645" cy="19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CC3E7A-145B-1255-BBA5-18CF0413CD74}"/>
              </a:ext>
            </a:extLst>
          </p:cNvPr>
          <p:cNvGrpSpPr/>
          <p:nvPr/>
        </p:nvGrpSpPr>
        <p:grpSpPr>
          <a:xfrm>
            <a:off x="0" y="0"/>
            <a:ext cx="4629150" cy="904925"/>
            <a:chOff x="0" y="0"/>
            <a:chExt cx="4629150" cy="9049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A9DED0-1559-A43C-7E01-F807C0785DEA}"/>
                </a:ext>
              </a:extLst>
            </p:cNvPr>
            <p:cNvGrpSpPr/>
            <p:nvPr/>
          </p:nvGrpSpPr>
          <p:grpSpPr>
            <a:xfrm>
              <a:off x="0" y="0"/>
              <a:ext cx="4629150" cy="578016"/>
              <a:chOff x="0" y="0"/>
              <a:chExt cx="4629150" cy="49747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68EEBC-0609-ADEF-8356-E6F1903C5169}"/>
                  </a:ext>
                </a:extLst>
              </p:cNvPr>
              <p:cNvSpPr/>
              <p:nvPr/>
            </p:nvSpPr>
            <p:spPr>
              <a:xfrm>
                <a:off x="0" y="0"/>
                <a:ext cx="2314575" cy="4974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Motivation and Definition</a:t>
                </a:r>
                <a:b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5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cs typeface="Microsoft Sans Serif"/>
                  </a:rPr>
                  <a:t>Literature Review</a:t>
                </a:r>
              </a:p>
              <a:p>
                <a:pPr algn="r"/>
                <a:r>
                  <a:rPr lang="en-US" sz="6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Addressing </a:t>
                </a:r>
                <a:r>
                  <a:rPr lang="en-US" sz="600" dirty="0" err="1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Algorithms and Methodology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Experimental Results</a:t>
                </a:r>
                <a:b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</a:br>
                <a:r>
                  <a:rPr lang="en-US" sz="600" spc="-2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Conclusion</a:t>
                </a:r>
                <a:r>
                  <a:rPr lang="en-US" sz="600" spc="40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-1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and</a:t>
                </a:r>
                <a:r>
                  <a:rPr lang="en-US" sz="600" spc="4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 </a:t>
                </a:r>
                <a:r>
                  <a:rPr lang="en-US" sz="600" spc="5" dirty="0">
                    <a:solidFill>
                      <a:srgbClr val="7F7F7F"/>
                    </a:solidFill>
                    <a:latin typeface="+mj-lt"/>
                    <a:cs typeface="Microsoft Sans Serif"/>
                  </a:rPr>
                  <a:t>Future Work</a:t>
                </a:r>
                <a:endParaRPr lang="en-US" sz="600" dirty="0">
                  <a:latin typeface="+mj-lt"/>
                  <a:cs typeface="Microsoft Sans Serif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71A60-803B-8327-635D-335BFE885879}"/>
                  </a:ext>
                </a:extLst>
              </p:cNvPr>
              <p:cNvSpPr/>
              <p:nvPr/>
            </p:nvSpPr>
            <p:spPr>
              <a:xfrm>
                <a:off x="2314575" y="0"/>
                <a:ext cx="2314575" cy="497472"/>
              </a:xfrm>
              <a:prstGeom prst="rect">
                <a:avLst/>
              </a:prstGeom>
              <a:solidFill>
                <a:srgbClr val="2A2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700" dirty="0">
                    <a:solidFill>
                      <a:schemeClr val="bg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Theoretical Results</a:t>
                </a:r>
              </a:p>
              <a:p>
                <a:r>
                  <a:rPr lang="en-IN" sz="7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Questions on </a:t>
                </a:r>
                <a:r>
                  <a:rPr lang="en-IN" sz="7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rPr>
                  <a:t>cond-fMOOP</a:t>
                </a:r>
                <a:endParaRPr lang="en-IN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9735A-E395-F6E4-F18B-7C97BFFF1D2E}"/>
                </a:ext>
              </a:extLst>
            </p:cNvPr>
            <p:cNvSpPr/>
            <p:nvPr/>
          </p:nvSpPr>
          <p:spPr>
            <a:xfrm>
              <a:off x="0" y="578016"/>
              <a:ext cx="4629150" cy="326909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Theoretical Results</a:t>
              </a:r>
              <a:endParaRPr lang="en-IN" dirty="0">
                <a:latin typeface="+mj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28342-5C54-FA0F-BB58-F1D5A9AE1C66}"/>
              </a:ext>
            </a:extLst>
          </p:cNvPr>
          <p:cNvGrpSpPr/>
          <p:nvPr/>
        </p:nvGrpSpPr>
        <p:grpSpPr>
          <a:xfrm>
            <a:off x="0" y="3321215"/>
            <a:ext cx="4629150" cy="137947"/>
            <a:chOff x="0" y="0"/>
            <a:chExt cx="4629150" cy="497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DE45C-4E39-6215-D9BA-BE055D79162F}"/>
                </a:ext>
              </a:extLst>
            </p:cNvPr>
            <p:cNvSpPr/>
            <p:nvPr/>
          </p:nvSpPr>
          <p:spPr>
            <a:xfrm>
              <a:off x="0" y="0"/>
              <a:ext cx="2314575" cy="4974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Harshal Bharat </a:t>
              </a:r>
              <a:r>
                <a:rPr lang="en-US" sz="700" spc="-15" dirty="0" err="1">
                  <a:latin typeface="+mj-lt"/>
                  <a:cs typeface="Segoe UI Light" panose="020B0502040204020203" pitchFamily="34" charset="0"/>
                </a:rPr>
                <a:t>Dupare</a:t>
              </a:r>
              <a:r>
                <a:rPr lang="en-US" sz="700" spc="-15" dirty="0">
                  <a:latin typeface="+mj-lt"/>
                  <a:cs typeface="Segoe UI Light" panose="020B0502040204020203" pitchFamily="34" charset="0"/>
                </a:rPr>
                <a:t>, 18MA20015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7A3DCF-5D50-E57F-4CBE-B004F55EDABC}"/>
                </a:ext>
              </a:extLst>
            </p:cNvPr>
            <p:cNvSpPr/>
            <p:nvPr/>
          </p:nvSpPr>
          <p:spPr>
            <a:xfrm>
              <a:off x="2314575" y="0"/>
              <a:ext cx="2314575" cy="497472"/>
            </a:xfrm>
            <a:prstGeom prst="rect">
              <a:avLst/>
            </a:prstGeom>
            <a:solidFill>
              <a:srgbClr val="2A2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>
                  <a:solidFill>
                    <a:schemeClr val="bg1"/>
                  </a:solidFill>
                  <a:latin typeface="+mj-lt"/>
                  <a:cs typeface="Microsoft Sans Serif"/>
                </a:rPr>
                <a:t>Masters Thesis Project’s Presentation, 2nd May 2023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52E0185-9A79-5BD0-41EB-109741E0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87" y="1191529"/>
            <a:ext cx="2314573" cy="716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13BB8E-1397-209A-4CDB-A03553E1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8" y="908407"/>
            <a:ext cx="3757391" cy="32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9C7BAD-F83F-0F6C-1E12-8C4780A9C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06" y="1950042"/>
            <a:ext cx="3863534" cy="32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9C343A-5AFA-18A6-2260-333AF2A5F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57" y="2517337"/>
            <a:ext cx="1412431" cy="3924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83FD1F-9967-7091-4CF8-27D1960ED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894" y="2265401"/>
            <a:ext cx="1341099" cy="9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373</TotalTime>
  <Words>1221</Words>
  <Application>Microsoft Office PowerPoint</Application>
  <PresentationFormat>Custom</PresentationFormat>
  <Paragraphs>230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HARSHAL DUPARE</dc:creator>
  <cp:lastModifiedBy>HARSHAL DUPARE</cp:lastModifiedBy>
  <cp:revision>85</cp:revision>
  <dcterms:created xsi:type="dcterms:W3CDTF">2023-05-01T12:36:27Z</dcterms:created>
  <dcterms:modified xsi:type="dcterms:W3CDTF">2023-05-01T19:16:41Z</dcterms:modified>
</cp:coreProperties>
</file>